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3" r:id="rId8"/>
    <p:sldId id="265"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5" d="100"/>
          <a:sy n="105" d="100"/>
        </p:scale>
        <p:origin x="138"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53E5C44-2D0B-4596-B21C-D44256BE3E2F}" type="datetimeFigureOut">
              <a:rPr lang="en-US" smtClean="0"/>
              <a:t>3/22/2020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8E174B97-D901-422D-B102-CE0D90565F5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0524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53E5C44-2D0B-4596-B21C-D44256BE3E2F}" type="datetimeFigureOut">
              <a:rPr lang="en-US" smtClean="0"/>
              <a:t>3/22/2020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74B97-D901-422D-B102-CE0D90565F51}" type="slidenum">
              <a:rPr lang="en-US" smtClean="0"/>
              <a:t>‹#›</a:t>
            </a:fld>
            <a:endParaRPr lang="en-US"/>
          </a:p>
        </p:txBody>
      </p:sp>
    </p:spTree>
    <p:extLst>
      <p:ext uri="{BB962C8B-B14F-4D97-AF65-F5344CB8AC3E}">
        <p14:creationId xmlns:p14="http://schemas.microsoft.com/office/powerpoint/2010/main" val="90743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3E5C44-2D0B-4596-B21C-D44256BE3E2F}" type="datetimeFigureOut">
              <a:rPr lang="en-US" smtClean="0"/>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74B97-D901-422D-B102-CE0D90565F5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8227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3E5C44-2D0B-4596-B21C-D44256BE3E2F}" type="datetimeFigureOut">
              <a:rPr lang="en-US" smtClean="0"/>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74B97-D901-422D-B102-CE0D90565F5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6746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3E5C44-2D0B-4596-B21C-D44256BE3E2F}" type="datetimeFigureOut">
              <a:rPr lang="en-US" smtClean="0"/>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74B97-D901-422D-B102-CE0D90565F51}" type="slidenum">
              <a:rPr lang="en-US" smtClean="0"/>
              <a:t>‹#›</a:t>
            </a:fld>
            <a:endParaRPr lang="en-US"/>
          </a:p>
        </p:txBody>
      </p:sp>
    </p:spTree>
    <p:extLst>
      <p:ext uri="{BB962C8B-B14F-4D97-AF65-F5344CB8AC3E}">
        <p14:creationId xmlns:p14="http://schemas.microsoft.com/office/powerpoint/2010/main" val="4079085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3E5C44-2D0B-4596-B21C-D44256BE3E2F}" type="datetimeFigureOut">
              <a:rPr lang="en-US" smtClean="0"/>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74B97-D901-422D-B102-CE0D90565F5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53518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3E5C44-2D0B-4596-B21C-D44256BE3E2F}" type="datetimeFigureOut">
              <a:rPr lang="en-US" smtClean="0"/>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74B97-D901-422D-B102-CE0D90565F5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1541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3E5C44-2D0B-4596-B21C-D44256BE3E2F}" type="datetimeFigureOut">
              <a:rPr lang="en-US" smtClean="0"/>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74B97-D901-422D-B102-CE0D90565F5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3961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3E5C44-2D0B-4596-B21C-D44256BE3E2F}" type="datetimeFigureOut">
              <a:rPr lang="en-US" smtClean="0"/>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74B97-D901-422D-B102-CE0D90565F5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613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3E5C44-2D0B-4596-B21C-D44256BE3E2F}" type="datetimeFigureOut">
              <a:rPr lang="en-US" smtClean="0"/>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74B97-D901-422D-B102-CE0D90565F51}" type="slidenum">
              <a:rPr lang="en-US" smtClean="0"/>
              <a:t>‹#›</a:t>
            </a:fld>
            <a:endParaRPr lang="en-US"/>
          </a:p>
        </p:txBody>
      </p:sp>
    </p:spTree>
    <p:extLst>
      <p:ext uri="{BB962C8B-B14F-4D97-AF65-F5344CB8AC3E}">
        <p14:creationId xmlns:p14="http://schemas.microsoft.com/office/powerpoint/2010/main" val="3053301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3E5C44-2D0B-4596-B21C-D44256BE3E2F}" type="datetimeFigureOut">
              <a:rPr lang="en-US" smtClean="0"/>
              <a:t>3/22/2020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174B97-D901-422D-B102-CE0D90565F5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6218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3E5C44-2D0B-4596-B21C-D44256BE3E2F}" type="datetimeFigureOut">
              <a:rPr lang="en-US" smtClean="0"/>
              <a:t>3/22/2020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74B97-D901-422D-B102-CE0D90565F51}" type="slidenum">
              <a:rPr lang="en-US" smtClean="0"/>
              <a:t>‹#›</a:t>
            </a:fld>
            <a:endParaRPr lang="en-US"/>
          </a:p>
        </p:txBody>
      </p:sp>
    </p:spTree>
    <p:extLst>
      <p:ext uri="{BB962C8B-B14F-4D97-AF65-F5344CB8AC3E}">
        <p14:creationId xmlns:p14="http://schemas.microsoft.com/office/powerpoint/2010/main" val="297332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3E5C44-2D0B-4596-B21C-D44256BE3E2F}" type="datetimeFigureOut">
              <a:rPr lang="en-US" smtClean="0"/>
              <a:t>3/22/2020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174B97-D901-422D-B102-CE0D90565F5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6316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3E5C44-2D0B-4596-B21C-D44256BE3E2F}" type="datetimeFigureOut">
              <a:rPr lang="en-US" smtClean="0"/>
              <a:t>3/22/2020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174B97-D901-422D-B102-CE0D90565F5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41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3E5C44-2D0B-4596-B21C-D44256BE3E2F}" type="datetimeFigureOut">
              <a:rPr lang="en-US" smtClean="0"/>
              <a:t>3/22/2020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174B97-D901-422D-B102-CE0D90565F51}" type="slidenum">
              <a:rPr lang="en-US" smtClean="0"/>
              <a:t>‹#›</a:t>
            </a:fld>
            <a:endParaRPr lang="en-US"/>
          </a:p>
        </p:txBody>
      </p:sp>
    </p:spTree>
    <p:extLst>
      <p:ext uri="{BB962C8B-B14F-4D97-AF65-F5344CB8AC3E}">
        <p14:creationId xmlns:p14="http://schemas.microsoft.com/office/powerpoint/2010/main" val="1696167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53E5C44-2D0B-4596-B21C-D44256BE3E2F}" type="datetimeFigureOut">
              <a:rPr lang="en-US" smtClean="0"/>
              <a:t>3/22/2020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74B97-D901-422D-B102-CE0D90565F5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4432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53E5C44-2D0B-4596-B21C-D44256BE3E2F}" type="datetimeFigureOut">
              <a:rPr lang="en-US" smtClean="0"/>
              <a:t>3/22/2020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174B97-D901-422D-B102-CE0D90565F51}" type="slidenum">
              <a:rPr lang="en-US" smtClean="0"/>
              <a:t>‹#›</a:t>
            </a:fld>
            <a:endParaRPr lang="en-US"/>
          </a:p>
        </p:txBody>
      </p:sp>
    </p:spTree>
    <p:extLst>
      <p:ext uri="{BB962C8B-B14F-4D97-AF65-F5344CB8AC3E}">
        <p14:creationId xmlns:p14="http://schemas.microsoft.com/office/powerpoint/2010/main" val="2296216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53E5C44-2D0B-4596-B21C-D44256BE3E2F}" type="datetimeFigureOut">
              <a:rPr lang="en-US" smtClean="0"/>
              <a:t>3/22/2020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E174B97-D901-422D-B102-CE0D90565F51}" type="slidenum">
              <a:rPr lang="en-US" smtClean="0"/>
              <a:t>‹#›</a:t>
            </a:fld>
            <a:endParaRPr lang="en-US"/>
          </a:p>
        </p:txBody>
      </p:sp>
    </p:spTree>
    <p:extLst>
      <p:ext uri="{BB962C8B-B14F-4D97-AF65-F5344CB8AC3E}">
        <p14:creationId xmlns:p14="http://schemas.microsoft.com/office/powerpoint/2010/main" val="687536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file:///C:\Users\peter\Desktop\Study\Python\data_science_final\Average%20Annual%20Population%20of%20NYC%20Neighborhoods,%202012-2016.html" TargetMode="External"/><Relationship Id="rId2" Type="http://schemas.openxmlformats.org/officeDocument/2006/relationships/hyperlink" Target="file:///C:\Users\peter\Desktop\Study\Python\data_science_final\Chinese%20Restaurants%20%20%20NYC%20Open%20Data.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533E-37DB-44B8-A2B8-AC97E5F3A7AA}"/>
              </a:ext>
            </a:extLst>
          </p:cNvPr>
          <p:cNvSpPr>
            <a:spLocks noGrp="1"/>
          </p:cNvSpPr>
          <p:nvPr>
            <p:ph type="ctrTitle"/>
          </p:nvPr>
        </p:nvSpPr>
        <p:spPr>
          <a:xfrm>
            <a:off x="2692398" y="1871131"/>
            <a:ext cx="6983447" cy="1515533"/>
          </a:xfrm>
        </p:spPr>
        <p:txBody>
          <a:bodyPr/>
          <a:lstStyle/>
          <a:p>
            <a:r>
              <a:rPr lang="en-US" dirty="0"/>
              <a:t>Chinese Restaurant in NYC</a:t>
            </a:r>
          </a:p>
        </p:txBody>
      </p:sp>
      <p:sp>
        <p:nvSpPr>
          <p:cNvPr id="3" name="Subtitle 2">
            <a:extLst>
              <a:ext uri="{FF2B5EF4-FFF2-40B4-BE49-F238E27FC236}">
                <a16:creationId xmlns:a16="http://schemas.microsoft.com/office/drawing/2014/main" id="{889D504D-77F1-4747-B249-909E6FE9E2A4}"/>
              </a:ext>
            </a:extLst>
          </p:cNvPr>
          <p:cNvSpPr>
            <a:spLocks noGrp="1"/>
          </p:cNvSpPr>
          <p:nvPr>
            <p:ph type="subTitle" idx="1"/>
          </p:nvPr>
        </p:nvSpPr>
        <p:spPr/>
        <p:txBody>
          <a:bodyPr/>
          <a:lstStyle/>
          <a:p>
            <a:pPr algn="r"/>
            <a:r>
              <a:rPr lang="en-US" dirty="0"/>
              <a:t>	Project Capstone for IBM Data Science Certificate</a:t>
            </a:r>
          </a:p>
        </p:txBody>
      </p:sp>
    </p:spTree>
    <p:extLst>
      <p:ext uri="{BB962C8B-B14F-4D97-AF65-F5344CB8AC3E}">
        <p14:creationId xmlns:p14="http://schemas.microsoft.com/office/powerpoint/2010/main" val="4076449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F574B-2017-4E51-BAC1-66BB1020F0AE}"/>
              </a:ext>
            </a:extLst>
          </p:cNvPr>
          <p:cNvSpPr>
            <a:spLocks noGrp="1"/>
          </p:cNvSpPr>
          <p:nvPr>
            <p:ph type="title"/>
          </p:nvPr>
        </p:nvSpPr>
        <p:spPr>
          <a:xfrm>
            <a:off x="1295401" y="885039"/>
            <a:ext cx="9601196" cy="1303867"/>
          </a:xfrm>
        </p:spPr>
        <p:txBody>
          <a:bodyPr>
            <a:normAutofit/>
          </a:bodyPr>
          <a:lstStyle/>
          <a:p>
            <a:r>
              <a:rPr lang="en-US" b="1" dirty="0"/>
              <a:t>Business Problem</a:t>
            </a:r>
            <a:endParaRPr lang="en-US" dirty="0"/>
          </a:p>
        </p:txBody>
      </p:sp>
      <p:sp>
        <p:nvSpPr>
          <p:cNvPr id="3" name="Content Placeholder 2">
            <a:extLst>
              <a:ext uri="{FF2B5EF4-FFF2-40B4-BE49-F238E27FC236}">
                <a16:creationId xmlns:a16="http://schemas.microsoft.com/office/drawing/2014/main" id="{E09AA4E4-C2E9-4F9B-AD22-2BF598FA9320}"/>
              </a:ext>
            </a:extLst>
          </p:cNvPr>
          <p:cNvSpPr>
            <a:spLocks noGrp="1"/>
          </p:cNvSpPr>
          <p:nvPr>
            <p:ph idx="1"/>
          </p:nvPr>
        </p:nvSpPr>
        <p:spPr>
          <a:xfrm>
            <a:off x="1295401" y="2447875"/>
            <a:ext cx="9601196" cy="3827090"/>
          </a:xfrm>
        </p:spPr>
        <p:txBody>
          <a:bodyPr>
            <a:noAutofit/>
          </a:bodyPr>
          <a:lstStyle/>
          <a:p>
            <a:pPr marL="0" indent="0">
              <a:buNone/>
            </a:pPr>
            <a:r>
              <a:rPr lang="en-US" sz="1200" dirty="0">
                <a:latin typeface="Times New Roman" panose="02020603050405020304" pitchFamily="18" charset="0"/>
                <a:cs typeface="Times New Roman" panose="02020603050405020304" pitchFamily="18" charset="0"/>
              </a:rPr>
              <a:t>United Sates of America is an immigration country, which create ethnic diversity. New York as the economic center of U.S., because of this unsurpassed ethnic diversity, the restaurant goer will feel that he has died and gone to heaven while in New York City. The infinite numbers of Chinese dishes, flavors, and methods of cooking which make eating Chinese food joyful and exciting. Ss when someone want open a Chinese restaurant business in NYC, which location and neighborhood is the best? Using data science to analysis and cluster Chinese food to find the best location is best way for owner, this will save both money and time. We will use data to make the decision on the place that is the most convenient for owner's new business.</a:t>
            </a:r>
          </a:p>
          <a:p>
            <a:r>
              <a:rPr lang="en-US" sz="1200" dirty="0">
                <a:latin typeface="Times New Roman" panose="02020603050405020304" pitchFamily="18" charset="0"/>
                <a:cs typeface="Times New Roman" panose="02020603050405020304" pitchFamily="18" charset="0"/>
              </a:rPr>
              <a:t>With the data, we will see all the Chinese Restaurant in NYC with a Map. Once we have the map, we will make a conclusion for the best new location to open a Chinese Restaurant.</a:t>
            </a:r>
          </a:p>
          <a:p>
            <a:r>
              <a:rPr lang="en-US" sz="1200" dirty="0">
                <a:latin typeface="Times New Roman" panose="02020603050405020304" pitchFamily="18" charset="0"/>
                <a:cs typeface="Times New Roman" panose="02020603050405020304" pitchFamily="18" charset="0"/>
              </a:rPr>
              <a:t>With the business problem, following problem will be discussed:</a:t>
            </a:r>
          </a:p>
          <a:p>
            <a:pPr lvl="1">
              <a:buFont typeface="Wingdings" panose="05000000000000000000" pitchFamily="2" charset="2"/>
              <a:buChar char="q"/>
            </a:pPr>
            <a:r>
              <a:rPr lang="en-US" sz="1200" dirty="0">
                <a:latin typeface="Times New Roman" panose="02020603050405020304" pitchFamily="18" charset="0"/>
                <a:cs typeface="Times New Roman" panose="02020603050405020304" pitchFamily="18" charset="0"/>
              </a:rPr>
              <a:t>Number of existing Chinese Restaurant in NYC </a:t>
            </a:r>
          </a:p>
          <a:p>
            <a:pPr lvl="1">
              <a:buFont typeface="Wingdings" panose="05000000000000000000" pitchFamily="2" charset="2"/>
              <a:buChar char="q"/>
            </a:pPr>
            <a:r>
              <a:rPr lang="en-US" sz="1200" dirty="0">
                <a:latin typeface="Times New Roman" panose="02020603050405020304" pitchFamily="18" charset="0"/>
                <a:cs typeface="Times New Roman" panose="02020603050405020304" pitchFamily="18" charset="0"/>
              </a:rPr>
              <a:t>Number of existing Chinese Restaurant in neighborhood </a:t>
            </a:r>
          </a:p>
          <a:p>
            <a:pPr lvl="1">
              <a:buFont typeface="Wingdings" panose="05000000000000000000" pitchFamily="2" charset="2"/>
              <a:buChar char="q"/>
            </a:pPr>
            <a:r>
              <a:rPr lang="en-US" sz="1200" dirty="0">
                <a:latin typeface="Times New Roman" panose="02020603050405020304" pitchFamily="18" charset="0"/>
                <a:cs typeface="Times New Roman" panose="02020603050405020304" pitchFamily="18" charset="0"/>
              </a:rPr>
              <a:t>Population distribution in NYC neighborhoods</a:t>
            </a:r>
          </a:p>
          <a:p>
            <a:pPr lvl="1"/>
            <a:r>
              <a:rPr lang="en-US" sz="1100" dirty="0">
                <a:latin typeface="Times New Roman" panose="02020603050405020304" pitchFamily="18" charset="0"/>
                <a:cs typeface="Times New Roman" panose="02020603050405020304" pitchFamily="18" charset="0"/>
              </a:rPr>
              <a:t>Data sources where we will extract information:</a:t>
            </a:r>
          </a:p>
          <a:p>
            <a:pPr lvl="2">
              <a:buFont typeface="+mj-lt"/>
              <a:buAutoNum type="alphaLcParenR"/>
            </a:pPr>
            <a:r>
              <a:rPr lang="en-US" sz="1100" dirty="0">
                <a:latin typeface="Times New Roman" panose="02020603050405020304" pitchFamily="18" charset="0"/>
                <a:cs typeface="Times New Roman" panose="02020603050405020304" pitchFamily="18" charset="0"/>
              </a:rPr>
              <a:t>NYC map details and coordinates from use Wikipedia information and NYC data Json file from previous Lab: </a:t>
            </a:r>
            <a:r>
              <a:rPr lang="en-US" sz="1100" u="sng" dirty="0">
                <a:solidFill>
                  <a:srgbClr val="0070C0"/>
                </a:solidFill>
                <a:latin typeface="Times New Roman" panose="02020603050405020304" pitchFamily="18" charset="0"/>
                <a:cs typeface="Times New Roman" panose="02020603050405020304" pitchFamily="18" charset="0"/>
              </a:rPr>
              <a:t>https://cocl.us/new_york_dataset</a:t>
            </a:r>
          </a:p>
          <a:p>
            <a:pPr lvl="2">
              <a:buFont typeface="+mj-lt"/>
              <a:buAutoNum type="alphaLcParenR"/>
            </a:pPr>
            <a:r>
              <a:rPr lang="en-US" sz="1100" dirty="0">
                <a:latin typeface="Times New Roman" panose="02020603050405020304" pitchFamily="18" charset="0"/>
                <a:cs typeface="Times New Roman" panose="02020603050405020304" pitchFamily="18" charset="0"/>
              </a:rPr>
              <a:t>Chinese Restaurants data in NYC from </a:t>
            </a:r>
            <a:r>
              <a:rPr lang="en-US" sz="1100" dirty="0">
                <a:solidFill>
                  <a:srgbClr val="0070C0"/>
                </a:solidFill>
                <a:latin typeface="Times New Roman" panose="02020603050405020304" pitchFamily="18" charset="0"/>
                <a:cs typeface="Times New Roman" panose="02020603050405020304" pitchFamily="18" charset="0"/>
                <a:hlinkClick r:id="rId2" action="ppaction://hlinkfile">
                  <a:extLst>
                    <a:ext uri="{A12FA001-AC4F-418D-AE19-62706E023703}">
                      <ahyp:hlinkClr xmlns:ahyp="http://schemas.microsoft.com/office/drawing/2018/hyperlinkcolor" val="tx"/>
                    </a:ext>
                  </a:extLst>
                </a:hlinkClick>
              </a:rPr>
              <a:t>NYC Open Data</a:t>
            </a:r>
            <a:endParaRPr lang="en-US" sz="1100" dirty="0">
              <a:solidFill>
                <a:srgbClr val="0070C0"/>
              </a:solidFill>
              <a:latin typeface="Times New Roman" panose="02020603050405020304" pitchFamily="18" charset="0"/>
              <a:cs typeface="Times New Roman" panose="02020603050405020304" pitchFamily="18" charset="0"/>
            </a:endParaRPr>
          </a:p>
          <a:p>
            <a:pPr lvl="2">
              <a:buFont typeface="+mj-lt"/>
              <a:buAutoNum type="alphaLcParenR"/>
            </a:pPr>
            <a:r>
              <a:rPr lang="en-US" sz="1100" dirty="0">
                <a:latin typeface="Times New Roman" panose="02020603050405020304" pitchFamily="18" charset="0"/>
                <a:cs typeface="Times New Roman" panose="02020603050405020304" pitchFamily="18" charset="0"/>
              </a:rPr>
              <a:t>NYC population from </a:t>
            </a:r>
            <a:r>
              <a:rPr lang="en-US" sz="1100" dirty="0">
                <a:solidFill>
                  <a:srgbClr val="0070C0"/>
                </a:solidFill>
                <a:latin typeface="Times New Roman" panose="02020603050405020304" pitchFamily="18" charset="0"/>
                <a:cs typeface="Times New Roman" panose="02020603050405020304" pitchFamily="18" charset="0"/>
                <a:hlinkClick r:id="rId3" action="ppaction://hlinkfile">
                  <a:extLst>
                    <a:ext uri="{A12FA001-AC4F-418D-AE19-62706E023703}">
                      <ahyp:hlinkClr xmlns:ahyp="http://schemas.microsoft.com/office/drawing/2018/hyperlinkcolor" val="tx"/>
                    </a:ext>
                  </a:extLst>
                </a:hlinkClick>
              </a:rPr>
              <a:t>NYC Department of Health</a:t>
            </a:r>
            <a:endParaRPr lang="en-US" sz="11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5488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5D99-4E4F-4663-85D4-C4E329F00967}"/>
              </a:ext>
            </a:extLst>
          </p:cNvPr>
          <p:cNvSpPr>
            <a:spLocks noGrp="1"/>
          </p:cNvSpPr>
          <p:nvPr>
            <p:ph type="title"/>
          </p:nvPr>
        </p:nvSpPr>
        <p:spPr/>
        <p:txBody>
          <a:bodyPr/>
          <a:lstStyle/>
          <a:p>
            <a:r>
              <a:rPr lang="en-US" b="1" dirty="0"/>
              <a:t>Methodology</a:t>
            </a:r>
            <a:endParaRPr lang="en-US" dirty="0"/>
          </a:p>
        </p:txBody>
      </p:sp>
      <p:sp>
        <p:nvSpPr>
          <p:cNvPr id="3" name="Content Placeholder 2">
            <a:extLst>
              <a:ext uri="{FF2B5EF4-FFF2-40B4-BE49-F238E27FC236}">
                <a16:creationId xmlns:a16="http://schemas.microsoft.com/office/drawing/2014/main" id="{71A9616F-A3C2-4366-8F6D-AB6B08F8115D}"/>
              </a:ext>
            </a:extLst>
          </p:cNvPr>
          <p:cNvSpPr>
            <a:spLocks noGrp="1"/>
          </p:cNvSpPr>
          <p:nvPr>
            <p:ph idx="1"/>
          </p:nvPr>
        </p:nvSpPr>
        <p:spPr/>
        <p:txBody>
          <a:bodyPr>
            <a:normAutofit lnSpcReduction="10000"/>
          </a:bodyPr>
          <a:lstStyle/>
          <a:p>
            <a:pPr marL="0" indent="0" fontAlgn="base">
              <a:buNone/>
            </a:pPr>
            <a:r>
              <a:rPr lang="en-US" dirty="0"/>
              <a:t>The methodology will include:</a:t>
            </a:r>
          </a:p>
          <a:p>
            <a:pPr fontAlgn="base"/>
            <a:r>
              <a:rPr lang="en-US" dirty="0"/>
              <a:t>Data retrieval, exploration and visualization</a:t>
            </a:r>
          </a:p>
          <a:p>
            <a:pPr fontAlgn="base"/>
            <a:r>
              <a:rPr lang="en-US" dirty="0"/>
              <a:t>Performing K-means clustering algorithm to segment neighborhoods</a:t>
            </a:r>
          </a:p>
          <a:p>
            <a:pPr fontAlgn="base"/>
            <a:r>
              <a:rPr lang="en-US" dirty="0"/>
              <a:t>Visualizing Chinese Restaurant and neighborhood segments</a:t>
            </a:r>
          </a:p>
          <a:p>
            <a:pPr fontAlgn="base"/>
            <a:r>
              <a:rPr lang="en-US" dirty="0"/>
              <a:t>Visualizing population using color depth map </a:t>
            </a:r>
          </a:p>
          <a:p>
            <a:pPr fontAlgn="base"/>
            <a:r>
              <a:rPr lang="en-US" dirty="0"/>
              <a:t>Explore the best location for new Chinese restaurant by population distribution and clustering. </a:t>
            </a:r>
          </a:p>
          <a:p>
            <a:endParaRPr lang="en-US" dirty="0"/>
          </a:p>
        </p:txBody>
      </p:sp>
    </p:spTree>
    <p:extLst>
      <p:ext uri="{BB962C8B-B14F-4D97-AF65-F5344CB8AC3E}">
        <p14:creationId xmlns:p14="http://schemas.microsoft.com/office/powerpoint/2010/main" val="309548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1D6F-5188-44C1-A1E0-A896D5CD792B}"/>
              </a:ext>
            </a:extLst>
          </p:cNvPr>
          <p:cNvSpPr>
            <a:spLocks noGrp="1"/>
          </p:cNvSpPr>
          <p:nvPr>
            <p:ph type="title"/>
          </p:nvPr>
        </p:nvSpPr>
        <p:spPr/>
        <p:txBody>
          <a:bodyPr/>
          <a:lstStyle/>
          <a:p>
            <a:r>
              <a:rPr lang="en-US" b="1" dirty="0"/>
              <a:t>Methodology</a:t>
            </a:r>
            <a:endParaRPr lang="en-US" dirty="0"/>
          </a:p>
        </p:txBody>
      </p:sp>
      <p:sp>
        <p:nvSpPr>
          <p:cNvPr id="3" name="Content Placeholder 2">
            <a:extLst>
              <a:ext uri="{FF2B5EF4-FFF2-40B4-BE49-F238E27FC236}">
                <a16:creationId xmlns:a16="http://schemas.microsoft.com/office/drawing/2014/main" id="{0B66CB59-0FE4-481E-8B45-9A3D40658B95}"/>
              </a:ext>
            </a:extLst>
          </p:cNvPr>
          <p:cNvSpPr>
            <a:spLocks noGrp="1"/>
          </p:cNvSpPr>
          <p:nvPr>
            <p:ph idx="1"/>
          </p:nvPr>
        </p:nvSpPr>
        <p:spPr>
          <a:xfrm>
            <a:off x="1295401" y="2556932"/>
            <a:ext cx="4937619" cy="3390862"/>
          </a:xfrm>
        </p:spPr>
        <p:txBody>
          <a:bodyPr>
            <a:normAutofit fontScale="85000" lnSpcReduction="20000"/>
          </a:bodyPr>
          <a:lstStyle/>
          <a:p>
            <a:pPr marL="0" indent="0">
              <a:buNone/>
            </a:pPr>
            <a:r>
              <a:rPr lang="en-US" b="1" dirty="0"/>
              <a:t>Data retrieval, exploration and visualization</a:t>
            </a:r>
          </a:p>
          <a:p>
            <a:r>
              <a:rPr lang="en-IN" dirty="0"/>
              <a:t>The initial data frame contained redundant information such as street, zip codes, phone, etc. So, a new data frame was created with just the columns containing boroughs and Chinese Restaurant Name. </a:t>
            </a:r>
          </a:p>
          <a:p>
            <a:r>
              <a:rPr lang="en-IN" dirty="0"/>
              <a:t>By </a:t>
            </a:r>
            <a:r>
              <a:rPr lang="en-US" altLang="zh-CN" dirty="0"/>
              <a:t>count the number of Chinese Restaurant in each borough, and visualized with pie chart, it is clearly that Queens and Brooklyn has most Chinese Restaurant in NYC. So, it is worth to investigate both borough and their neighborhoods. </a:t>
            </a:r>
            <a:r>
              <a:rPr lang="en-IN" dirty="0"/>
              <a:t> </a:t>
            </a:r>
            <a:endParaRPr lang="en-US" dirty="0"/>
          </a:p>
          <a:p>
            <a:endParaRPr lang="en-US" dirty="0"/>
          </a:p>
          <a:p>
            <a:endParaRPr lang="en-US" dirty="0"/>
          </a:p>
        </p:txBody>
      </p:sp>
      <p:pic>
        <p:nvPicPr>
          <p:cNvPr id="4" name="Picture 3">
            <a:extLst>
              <a:ext uri="{FF2B5EF4-FFF2-40B4-BE49-F238E27FC236}">
                <a16:creationId xmlns:a16="http://schemas.microsoft.com/office/drawing/2014/main" id="{A475C404-9126-4AAA-A9BA-391BEA879DC0}"/>
              </a:ext>
            </a:extLst>
          </p:cNvPr>
          <p:cNvPicPr>
            <a:picLocks noChangeAspect="1"/>
          </p:cNvPicPr>
          <p:nvPr/>
        </p:nvPicPr>
        <p:blipFill>
          <a:blip r:embed="rId2"/>
          <a:stretch>
            <a:fillRect/>
          </a:stretch>
        </p:blipFill>
        <p:spPr>
          <a:xfrm>
            <a:off x="9986367" y="3187817"/>
            <a:ext cx="1435522" cy="1526798"/>
          </a:xfrm>
          <a:prstGeom prst="rect">
            <a:avLst/>
          </a:prstGeom>
        </p:spPr>
      </p:pic>
      <p:pic>
        <p:nvPicPr>
          <p:cNvPr id="5" name="Picture 4">
            <a:extLst>
              <a:ext uri="{FF2B5EF4-FFF2-40B4-BE49-F238E27FC236}">
                <a16:creationId xmlns:a16="http://schemas.microsoft.com/office/drawing/2014/main" id="{784E64AC-E01F-43D5-BC15-B1EBF28480E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930" b="96623" l="3439" r="99236">
                        <a14:foregroundMark x1="34013" y1="36123" x2="27771" y2="49046"/>
                        <a14:foregroundMark x1="27771" y1="49046" x2="27643" y2="47577"/>
                        <a14:foregroundMark x1="58089" y1="22614" x2="71210" y2="31424"/>
                        <a14:foregroundMark x1="58471" y1="22614" x2="54395" y2="36711"/>
                        <a14:foregroundMark x1="54395" y1="36711" x2="54522" y2="36711"/>
                        <a14:foregroundMark x1="24968" y1="36417" x2="17452" y2="49780"/>
                        <a14:foregroundMark x1="17452" y1="49780" x2="14650" y2="59912"/>
                        <a14:foregroundMark x1="14904" y1="60499" x2="21274" y2="73421"/>
                        <a14:foregroundMark x1="38981" y1="12188" x2="51465" y2="46549"/>
                        <a14:foregroundMark x1="51465" y1="46549" x2="77197" y2="47577"/>
                        <a14:foregroundMark x1="77197" y1="47577" x2="85096" y2="46843"/>
                        <a14:foregroundMark x1="61146" y1="28928" x2="63567" y2="35977"/>
                        <a14:foregroundMark x1="45350" y1="16740" x2="75796" y2="32452"/>
                        <a14:foregroundMark x1="37070" y1="49780" x2="37070" y2="49780"/>
                        <a14:foregroundMark x1="39236" y1="48605" x2="23185" y2="27166"/>
                        <a14:foregroundMark x1="72484" y1="10866" x2="79363" y2="11160"/>
                        <a14:foregroundMark x1="71847" y1="11454" x2="78854" y2="11454"/>
                        <a14:foregroundMark x1="72994" y1="12628" x2="79618" y2="12628"/>
                        <a14:foregroundMark x1="72102" y1="10720" x2="80000" y2="11160"/>
                        <a14:foregroundMark x1="79745" y1="11454" x2="79745" y2="12628"/>
                        <a14:foregroundMark x1="72739" y1="11747" x2="72739" y2="12628"/>
                        <a14:foregroundMark x1="86752" y1="53157" x2="99236" y2="53157"/>
                        <a14:foregroundMark x1="87261" y1="54332" x2="98599" y2="54185"/>
                        <a14:foregroundMark x1="86752" y1="52863" x2="98854" y2="53157"/>
                        <a14:foregroundMark x1="86752" y1="52570" x2="87261" y2="54332"/>
                        <a14:foregroundMark x1="86369" y1="52423" x2="87898" y2="55653"/>
                        <a14:foregroundMark x1="86369" y1="54919" x2="99108" y2="55360"/>
                        <a14:foregroundMark x1="99108" y1="52863" x2="99108" y2="53891"/>
                        <a14:foregroundMark x1="86115" y1="52423" x2="99490" y2="52423"/>
                        <a14:foregroundMark x1="36178" y1="91483" x2="50573" y2="92364"/>
                        <a14:foregroundMark x1="37707" y1="92511" x2="49936" y2="92511"/>
                        <a14:foregroundMark x1="37070" y1="91043" x2="49299" y2="92070"/>
                        <a14:foregroundMark x1="36306" y1="91043" x2="49682" y2="92364"/>
                        <a14:foregroundMark x1="36306" y1="91483" x2="49045" y2="91483"/>
                        <a14:foregroundMark x1="71847" y1="81204" x2="73503" y2="96035"/>
                        <a14:foregroundMark x1="73503" y1="96035" x2="86115" y2="96035"/>
                        <a14:foregroundMark x1="86115" y1="96035" x2="91465" y2="82232"/>
                        <a14:foregroundMark x1="91465" y1="82232" x2="72484" y2="80910"/>
                        <a14:foregroundMark x1="78089" y1="80910" x2="70955" y2="88546"/>
                        <a14:foregroundMark x1="80000" y1="82232" x2="72357" y2="90308"/>
                        <a14:foregroundMark x1="80000" y1="82232" x2="71210" y2="93539"/>
                        <a14:foregroundMark x1="85096" y1="85169" x2="74140" y2="94273"/>
                        <a14:foregroundMark x1="87516" y1="84288" x2="81274" y2="94273"/>
                        <a14:foregroundMark x1="83312" y1="83260" x2="77834" y2="86784"/>
                        <a14:foregroundMark x1="74777" y1="80617" x2="90064" y2="80617"/>
                        <a14:foregroundMark x1="90955" y1="80617" x2="90318" y2="96623"/>
                        <a14:foregroundMark x1="90318" y1="95888" x2="72102" y2="96329"/>
                        <a14:foregroundMark x1="70828" y1="86784" x2="71847" y2="96329"/>
                        <a14:foregroundMark x1="79363" y1="79883" x2="71847" y2="80470"/>
                        <a14:foregroundMark x1="33121" y1="30837" x2="34140" y2="47137"/>
                        <a14:foregroundMark x1="34140" y1="47137" x2="27771" y2="52570"/>
                        <a14:foregroundMark x1="21019" y1="73862" x2="46624" y2="49046"/>
                        <a14:foregroundMark x1="20382" y1="25551" x2="33248" y2="15419"/>
                        <a14:foregroundMark x1="20127" y1="26872" x2="28280" y2="19971"/>
                        <a14:foregroundMark x1="20127" y1="25551" x2="33758" y2="14684"/>
                        <a14:foregroundMark x1="39236" y1="11747" x2="52357" y2="8076"/>
                        <a14:foregroundMark x1="52357" y1="8076" x2="65223" y2="11160"/>
                        <a14:foregroundMark x1="65223" y1="11160" x2="75541" y2="19971"/>
                        <a14:foregroundMark x1="75541" y1="19971" x2="81656" y2="32599"/>
                        <a14:foregroundMark x1="81656" y1="32599" x2="84841" y2="47137"/>
                        <a14:foregroundMark x1="82166" y1="70338" x2="88153" y2="69750"/>
                        <a14:foregroundMark x1="82420" y1="69016" x2="87643" y2="69016"/>
                        <a14:foregroundMark x1="81529" y1="71072" x2="88790" y2="71806"/>
                        <a14:foregroundMark x1="88280" y1="68869" x2="88280" y2="71512"/>
                        <a14:foregroundMark x1="82166" y1="69604" x2="81783" y2="71512"/>
                        <a14:foregroundMark x1="56306" y1="39501" x2="73376" y2="41997"/>
                        <a14:foregroundMark x1="51083" y1="13510" x2="72357" y2="24816"/>
                        <a14:foregroundMark x1="34650" y1="27606" x2="40510" y2="43025"/>
                        <a14:foregroundMark x1="13376" y1="54185" x2="14268" y2="41557"/>
                        <a14:foregroundMark x1="3439" y1="39501" x2="11210" y2="39501"/>
                        <a14:foregroundMark x1="9809" y1="38767" x2="10446" y2="41557"/>
                        <a14:foregroundMark x1="10446" y1="38767" x2="3949" y2="38767"/>
                        <a14:foregroundMark x1="10318" y1="38473" x2="3312" y2="38179"/>
                        <a14:foregroundMark x1="3439" y1="40969" x2="11210" y2="40675"/>
                        <a14:foregroundMark x1="11210" y1="37739" x2="11210" y2="40969"/>
                        <a14:foregroundMark x1="39490" y1="11894" x2="47516" y2="9692"/>
                        <a14:foregroundMark x1="40127" y1="11160" x2="53248" y2="7930"/>
                        <a14:foregroundMark x1="53248" y1="7930" x2="65350" y2="12335"/>
                        <a14:foregroundMark x1="65350" y1="12335" x2="76178" y2="20411"/>
                        <a14:foregroundMark x1="76178" y1="20411" x2="82675" y2="33627"/>
                        <a14:foregroundMark x1="82675" y1="33627" x2="84204" y2="47137"/>
                        <a14:backgroundMark x1="6369" y1="46256" x2="6752" y2="53598"/>
                      </a14:backgroundRemoval>
                    </a14:imgEffect>
                  </a14:imgLayer>
                </a14:imgProps>
              </a:ext>
            </a:extLst>
          </a:blip>
          <a:srcRect l="2414"/>
          <a:stretch/>
        </p:blipFill>
        <p:spPr>
          <a:xfrm>
            <a:off x="6192469" y="2556932"/>
            <a:ext cx="3733441" cy="3318936"/>
          </a:xfrm>
          <a:prstGeom prst="rect">
            <a:avLst/>
          </a:prstGeom>
        </p:spPr>
      </p:pic>
    </p:spTree>
    <p:extLst>
      <p:ext uri="{BB962C8B-B14F-4D97-AF65-F5344CB8AC3E}">
        <p14:creationId xmlns:p14="http://schemas.microsoft.com/office/powerpoint/2010/main" val="1380407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1D6F-5188-44C1-A1E0-A896D5CD792B}"/>
              </a:ext>
            </a:extLst>
          </p:cNvPr>
          <p:cNvSpPr>
            <a:spLocks noGrp="1"/>
          </p:cNvSpPr>
          <p:nvPr>
            <p:ph type="title"/>
          </p:nvPr>
        </p:nvSpPr>
        <p:spPr/>
        <p:txBody>
          <a:bodyPr/>
          <a:lstStyle/>
          <a:p>
            <a:r>
              <a:rPr lang="en-US" b="1" dirty="0"/>
              <a:t>Methodology</a:t>
            </a:r>
            <a:endParaRPr lang="en-US" dirty="0"/>
          </a:p>
        </p:txBody>
      </p:sp>
      <p:pic>
        <p:nvPicPr>
          <p:cNvPr id="5" name="Picture 4">
            <a:extLst>
              <a:ext uri="{FF2B5EF4-FFF2-40B4-BE49-F238E27FC236}">
                <a16:creationId xmlns:a16="http://schemas.microsoft.com/office/drawing/2014/main" id="{784E64AC-E01F-43D5-BC15-B1EBF2848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580" y="2712768"/>
            <a:ext cx="4762844" cy="3163100"/>
          </a:xfrm>
          <a:prstGeom prst="rect">
            <a:avLst/>
          </a:prstGeom>
        </p:spPr>
      </p:pic>
      <p:sp>
        <p:nvSpPr>
          <p:cNvPr id="7" name="Content Placeholder 2">
            <a:extLst>
              <a:ext uri="{FF2B5EF4-FFF2-40B4-BE49-F238E27FC236}">
                <a16:creationId xmlns:a16="http://schemas.microsoft.com/office/drawing/2014/main" id="{489D3C5A-5540-4FA3-A627-19B3D5A26FCA}"/>
              </a:ext>
            </a:extLst>
          </p:cNvPr>
          <p:cNvSpPr txBox="1">
            <a:spLocks/>
          </p:cNvSpPr>
          <p:nvPr/>
        </p:nvSpPr>
        <p:spPr>
          <a:xfrm>
            <a:off x="1295402" y="2485006"/>
            <a:ext cx="4870506" cy="339086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n-US" sz="2000" b="1" dirty="0">
                <a:latin typeface="+mj-lt"/>
                <a:cs typeface="Times New Roman" panose="02020603050405020304" pitchFamily="18" charset="0"/>
              </a:rPr>
              <a:t>Data retrieval, exploration and visualization</a:t>
            </a:r>
          </a:p>
          <a:p>
            <a:r>
              <a:rPr lang="en-US" sz="2000" dirty="0">
                <a:latin typeface="+mj-lt"/>
                <a:cs typeface="Times New Roman" panose="02020603050405020304" pitchFamily="18" charset="0"/>
              </a:rPr>
              <a:t>In this step, the json data of New York City was import as data frame. The data frame helps explore the features of the neighborhoods.</a:t>
            </a:r>
          </a:p>
          <a:p>
            <a:r>
              <a:rPr lang="en-US" sz="2000" dirty="0">
                <a:latin typeface="+mj-lt"/>
                <a:cs typeface="Times New Roman" panose="02020603050405020304" pitchFamily="18" charset="0"/>
              </a:rPr>
              <a:t>To start with, all neighborhoods in New York City were visualized on a map using Folium.</a:t>
            </a:r>
          </a:p>
          <a:p>
            <a:endParaRPr lang="en-US" dirty="0"/>
          </a:p>
          <a:p>
            <a:endParaRPr lang="en-US" dirty="0"/>
          </a:p>
          <a:p>
            <a:endParaRPr lang="en-US" dirty="0"/>
          </a:p>
        </p:txBody>
      </p:sp>
    </p:spTree>
    <p:extLst>
      <p:ext uri="{BB962C8B-B14F-4D97-AF65-F5344CB8AC3E}">
        <p14:creationId xmlns:p14="http://schemas.microsoft.com/office/powerpoint/2010/main" val="2870912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1D6F-5188-44C1-A1E0-A896D5CD792B}"/>
              </a:ext>
            </a:extLst>
          </p:cNvPr>
          <p:cNvSpPr>
            <a:spLocks noGrp="1"/>
          </p:cNvSpPr>
          <p:nvPr>
            <p:ph type="title"/>
          </p:nvPr>
        </p:nvSpPr>
        <p:spPr/>
        <p:txBody>
          <a:bodyPr/>
          <a:lstStyle/>
          <a:p>
            <a:r>
              <a:rPr lang="en-US" b="1" dirty="0"/>
              <a:t>Methodology</a:t>
            </a:r>
            <a:endParaRPr lang="en-US" dirty="0"/>
          </a:p>
        </p:txBody>
      </p:sp>
      <p:pic>
        <p:nvPicPr>
          <p:cNvPr id="5" name="Picture 4">
            <a:extLst>
              <a:ext uri="{FF2B5EF4-FFF2-40B4-BE49-F238E27FC236}">
                <a16:creationId xmlns:a16="http://schemas.microsoft.com/office/drawing/2014/main" id="{784E64AC-E01F-43D5-BC15-B1EBF2848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580" y="2959781"/>
            <a:ext cx="4762844" cy="2669073"/>
          </a:xfrm>
          <a:prstGeom prst="rect">
            <a:avLst/>
          </a:prstGeom>
        </p:spPr>
      </p:pic>
      <p:sp>
        <p:nvSpPr>
          <p:cNvPr id="7" name="Content Placeholder 2">
            <a:extLst>
              <a:ext uri="{FF2B5EF4-FFF2-40B4-BE49-F238E27FC236}">
                <a16:creationId xmlns:a16="http://schemas.microsoft.com/office/drawing/2014/main" id="{489D3C5A-5540-4FA3-A627-19B3D5A26FCA}"/>
              </a:ext>
            </a:extLst>
          </p:cNvPr>
          <p:cNvSpPr txBox="1">
            <a:spLocks/>
          </p:cNvSpPr>
          <p:nvPr/>
        </p:nvSpPr>
        <p:spPr>
          <a:xfrm>
            <a:off x="1295402" y="2485006"/>
            <a:ext cx="4870506" cy="339086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n-US" sz="2000" b="1" dirty="0">
                <a:latin typeface="+mj-lt"/>
                <a:cs typeface="Times New Roman" panose="02020603050405020304" pitchFamily="18" charset="0"/>
              </a:rPr>
              <a:t>Data retrieval, exploration and visualization</a:t>
            </a:r>
          </a:p>
          <a:p>
            <a:r>
              <a:rPr lang="en-US" sz="2000" dirty="0">
                <a:latin typeface="+mj-lt"/>
                <a:cs typeface="Times New Roman" panose="02020603050405020304" pitchFamily="18" charset="0"/>
              </a:rPr>
              <a:t>In previous step, we know </a:t>
            </a:r>
            <a:r>
              <a:rPr lang="en-US" sz="2000" dirty="0"/>
              <a:t>most </a:t>
            </a:r>
            <a:r>
              <a:rPr lang="en-US" altLang="zh-CN" sz="2000" dirty="0"/>
              <a:t>Chinese restaurant exist in Queens and Brooklyn. So eliminate any other borough and only investigate those two borough and their neighborhoods. </a:t>
            </a:r>
            <a:endParaRPr lang="en-US" sz="2000" dirty="0">
              <a:latin typeface="+mj-lt"/>
              <a:cs typeface="Times New Roman" panose="02020603050405020304" pitchFamily="18" charset="0"/>
            </a:endParaRPr>
          </a:p>
          <a:p>
            <a:r>
              <a:rPr lang="en-US" sz="2000" dirty="0">
                <a:latin typeface="+mj-lt"/>
                <a:cs typeface="Times New Roman" panose="02020603050405020304" pitchFamily="18" charset="0"/>
              </a:rPr>
              <a:t>To start with, all neighborhoods in New York City were visualized on a map using Folium.</a:t>
            </a:r>
          </a:p>
          <a:p>
            <a:endParaRPr lang="en-US" dirty="0"/>
          </a:p>
          <a:p>
            <a:endParaRPr lang="en-US" dirty="0"/>
          </a:p>
          <a:p>
            <a:endParaRPr lang="en-US" dirty="0"/>
          </a:p>
        </p:txBody>
      </p:sp>
    </p:spTree>
    <p:extLst>
      <p:ext uri="{BB962C8B-B14F-4D97-AF65-F5344CB8AC3E}">
        <p14:creationId xmlns:p14="http://schemas.microsoft.com/office/powerpoint/2010/main" val="2272804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1D6F-5188-44C1-A1E0-A896D5CD792B}"/>
              </a:ext>
            </a:extLst>
          </p:cNvPr>
          <p:cNvSpPr>
            <a:spLocks noGrp="1"/>
          </p:cNvSpPr>
          <p:nvPr>
            <p:ph type="title"/>
          </p:nvPr>
        </p:nvSpPr>
        <p:spPr/>
        <p:txBody>
          <a:bodyPr/>
          <a:lstStyle/>
          <a:p>
            <a:r>
              <a:rPr lang="en-US" b="1" dirty="0"/>
              <a:t>Methodology</a:t>
            </a:r>
            <a:endParaRPr lang="en-US" dirty="0"/>
          </a:p>
        </p:txBody>
      </p:sp>
      <p:pic>
        <p:nvPicPr>
          <p:cNvPr id="5" name="Picture 4">
            <a:extLst>
              <a:ext uri="{FF2B5EF4-FFF2-40B4-BE49-F238E27FC236}">
                <a16:creationId xmlns:a16="http://schemas.microsoft.com/office/drawing/2014/main" id="{784E64AC-E01F-43D5-BC15-B1EBF2848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9664" y="2959781"/>
            <a:ext cx="4760675" cy="2669073"/>
          </a:xfrm>
          <a:prstGeom prst="rect">
            <a:avLst/>
          </a:prstGeom>
        </p:spPr>
      </p:pic>
      <p:sp>
        <p:nvSpPr>
          <p:cNvPr id="7" name="Content Placeholder 2">
            <a:extLst>
              <a:ext uri="{FF2B5EF4-FFF2-40B4-BE49-F238E27FC236}">
                <a16:creationId xmlns:a16="http://schemas.microsoft.com/office/drawing/2014/main" id="{489D3C5A-5540-4FA3-A627-19B3D5A26FCA}"/>
              </a:ext>
            </a:extLst>
          </p:cNvPr>
          <p:cNvSpPr txBox="1">
            <a:spLocks/>
          </p:cNvSpPr>
          <p:nvPr/>
        </p:nvSpPr>
        <p:spPr>
          <a:xfrm>
            <a:off x="1295402" y="2434671"/>
            <a:ext cx="4870506" cy="3940961"/>
          </a:xfrm>
          <a:prstGeom prst="rect">
            <a:avLst/>
          </a:prstGeom>
        </p:spPr>
        <p:txBody>
          <a:bodyPr vert="horz" lIns="91440" tIns="45720" rIns="91440" bIns="45720" rtlCol="0" anchor="t">
            <a:normAutofit fontScale="25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6600" b="1" dirty="0"/>
              <a:t>Performing K-means Clustering </a:t>
            </a:r>
            <a:r>
              <a:rPr lang="en-US" sz="6200" b="1" dirty="0">
                <a:latin typeface="+mj-lt"/>
                <a:cs typeface="Times New Roman" panose="02020603050405020304" pitchFamily="18" charset="0"/>
              </a:rPr>
              <a:t>and visualization</a:t>
            </a:r>
          </a:p>
          <a:p>
            <a:pPr fontAlgn="base"/>
            <a:r>
              <a:rPr lang="en-US" sz="6200" dirty="0"/>
              <a:t>Cluster 0 (</a:t>
            </a:r>
            <a:r>
              <a:rPr lang="en-US" sz="6200" i="1" dirty="0"/>
              <a:t>red</a:t>
            </a:r>
            <a:r>
              <a:rPr lang="en-US" sz="6200" dirty="0"/>
              <a:t>) has high frequencies for restaurant category. This appear to be residence dining area</a:t>
            </a:r>
          </a:p>
          <a:p>
            <a:pPr fontAlgn="base"/>
            <a:r>
              <a:rPr lang="en-US" sz="6200" dirty="0"/>
              <a:t>Cluster 1 (</a:t>
            </a:r>
            <a:r>
              <a:rPr lang="en-US" sz="6200" i="1" dirty="0"/>
              <a:t>purple</a:t>
            </a:r>
            <a:r>
              <a:rPr lang="en-US" sz="6200" dirty="0"/>
              <a:t>) has low frequencies for all venue categories. This appears to be small affluent neighborhood. This area geographically close to beach, people likely to come here for outdoor activity. Drinks or fast food would be more popular here. </a:t>
            </a:r>
          </a:p>
          <a:p>
            <a:pPr fontAlgn="base"/>
            <a:r>
              <a:rPr lang="en-US" sz="6200" dirty="0"/>
              <a:t>Cluster 2 (</a:t>
            </a:r>
            <a:r>
              <a:rPr lang="en-US" sz="6200" i="1" dirty="0"/>
              <a:t>blue)</a:t>
            </a:r>
            <a:r>
              <a:rPr lang="en-US" sz="6200" dirty="0"/>
              <a:t> has consistently high frequencies for all venue categories. This is the most diversely developed part of city, most likely to be commercial district. </a:t>
            </a:r>
          </a:p>
          <a:p>
            <a:pPr fontAlgn="base"/>
            <a:r>
              <a:rPr lang="en-US" sz="6200" dirty="0"/>
              <a:t>Cluster 3 (</a:t>
            </a:r>
            <a:r>
              <a:rPr lang="en-US" sz="6200" i="1" dirty="0"/>
              <a:t>green</a:t>
            </a:r>
            <a:r>
              <a:rPr lang="en-US" sz="6200" dirty="0"/>
              <a:t>) has low frequencies. These appear to be bodega and farm area.</a:t>
            </a:r>
          </a:p>
          <a:p>
            <a:pPr fontAlgn="base"/>
            <a:r>
              <a:rPr lang="en-US" sz="6200" dirty="0"/>
              <a:t>Cluster 4 (</a:t>
            </a:r>
            <a:r>
              <a:rPr lang="en-US" sz="6200" i="1" dirty="0"/>
              <a:t>orange</a:t>
            </a:r>
            <a:r>
              <a:rPr lang="en-US" sz="6200" dirty="0"/>
              <a:t>) has low frequencies but with more park and </a:t>
            </a:r>
            <a:r>
              <a:rPr lang="en-US" sz="6600" dirty="0"/>
              <a:t>services. This is park  and outdoor district.</a:t>
            </a:r>
            <a:endParaRPr lang="en-US" dirty="0"/>
          </a:p>
          <a:p>
            <a:endParaRPr lang="en-US" dirty="0"/>
          </a:p>
          <a:p>
            <a:endParaRPr lang="en-US" dirty="0"/>
          </a:p>
        </p:txBody>
      </p:sp>
    </p:spTree>
    <p:extLst>
      <p:ext uri="{BB962C8B-B14F-4D97-AF65-F5344CB8AC3E}">
        <p14:creationId xmlns:p14="http://schemas.microsoft.com/office/powerpoint/2010/main" val="2424515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1D6F-5188-44C1-A1E0-A896D5CD792B}"/>
              </a:ext>
            </a:extLst>
          </p:cNvPr>
          <p:cNvSpPr>
            <a:spLocks noGrp="1"/>
          </p:cNvSpPr>
          <p:nvPr>
            <p:ph type="title"/>
          </p:nvPr>
        </p:nvSpPr>
        <p:spPr/>
        <p:txBody>
          <a:bodyPr/>
          <a:lstStyle/>
          <a:p>
            <a:r>
              <a:rPr lang="en-US" b="1" dirty="0"/>
              <a:t>Methodology</a:t>
            </a:r>
            <a:endParaRPr lang="en-US" dirty="0"/>
          </a:p>
        </p:txBody>
      </p:sp>
      <p:pic>
        <p:nvPicPr>
          <p:cNvPr id="5" name="Picture 4">
            <a:extLst>
              <a:ext uri="{FF2B5EF4-FFF2-40B4-BE49-F238E27FC236}">
                <a16:creationId xmlns:a16="http://schemas.microsoft.com/office/drawing/2014/main" id="{784E64AC-E01F-43D5-BC15-B1EBF2848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908" y="2956863"/>
            <a:ext cx="3861770" cy="2140690"/>
          </a:xfrm>
          <a:prstGeom prst="rect">
            <a:avLst/>
          </a:prstGeom>
        </p:spPr>
      </p:pic>
      <p:sp>
        <p:nvSpPr>
          <p:cNvPr id="7" name="Content Placeholder 2">
            <a:extLst>
              <a:ext uri="{FF2B5EF4-FFF2-40B4-BE49-F238E27FC236}">
                <a16:creationId xmlns:a16="http://schemas.microsoft.com/office/drawing/2014/main" id="{489D3C5A-5540-4FA3-A627-19B3D5A26FCA}"/>
              </a:ext>
            </a:extLst>
          </p:cNvPr>
          <p:cNvSpPr txBox="1">
            <a:spLocks/>
          </p:cNvSpPr>
          <p:nvPr/>
        </p:nvSpPr>
        <p:spPr>
          <a:xfrm>
            <a:off x="1295402" y="2434671"/>
            <a:ext cx="4870506" cy="3940961"/>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Font typeface="Arial"/>
              <a:buNone/>
            </a:pPr>
            <a:r>
              <a:rPr lang="en-US" sz="2000" b="1" dirty="0">
                <a:latin typeface="+mj-lt"/>
                <a:cs typeface="Times New Roman" panose="02020603050405020304" pitchFamily="18" charset="0"/>
              </a:rPr>
              <a:t>Conclusion</a:t>
            </a:r>
          </a:p>
          <a:p>
            <a:r>
              <a:rPr lang="en-IN" sz="2000" dirty="0">
                <a:latin typeface="+mj-lt"/>
              </a:rPr>
              <a:t>Most of the restaurants could be found in cluster 0 and cluster 2. </a:t>
            </a:r>
          </a:p>
          <a:p>
            <a:pPr lvl="1">
              <a:buFont typeface="Wingdings" panose="05000000000000000000" pitchFamily="2" charset="2"/>
              <a:buChar char="Ø"/>
            </a:pPr>
            <a:r>
              <a:rPr lang="en-IN" sz="1600" dirty="0">
                <a:latin typeface="+mj-lt"/>
              </a:rPr>
              <a:t>Cluster 0 has most restaurant in top 10 common venue, this area can be defined as residence dining area.</a:t>
            </a:r>
          </a:p>
          <a:p>
            <a:pPr lvl="1">
              <a:buFont typeface="Wingdings" panose="05000000000000000000" pitchFamily="2" charset="2"/>
              <a:buChar char="Ø"/>
            </a:pPr>
            <a:r>
              <a:rPr lang="en-IN" sz="1600" dirty="0">
                <a:latin typeface="+mj-lt"/>
              </a:rPr>
              <a:t>Cluster 2 has </a:t>
            </a:r>
            <a:r>
              <a:rPr lang="en-US" sz="1600" dirty="0">
                <a:latin typeface="+mj-lt"/>
              </a:rPr>
              <a:t>most diversely developed part of the city, most likely to be commercial district, because it also contains many shops.</a:t>
            </a:r>
          </a:p>
          <a:p>
            <a:pPr lvl="1">
              <a:buFont typeface="Wingdings" panose="05000000000000000000" pitchFamily="2" charset="2"/>
              <a:buChar char="Ø"/>
            </a:pPr>
            <a:r>
              <a:rPr lang="en-US" sz="1600" dirty="0">
                <a:latin typeface="+mj-lt"/>
              </a:rPr>
              <a:t>Both area seems benefit business. And </a:t>
            </a:r>
            <a:r>
              <a:rPr lang="en-US" sz="1600" dirty="0"/>
              <a:t>Chinese restaurant in 10 </a:t>
            </a:r>
            <a:r>
              <a:rPr lang="en-US" sz="1600" dirty="0">
                <a:latin typeface="+mj-lt"/>
              </a:rPr>
              <a:t>neighborhoods of two clusters are the most common venue, and this tells us that Chinese food is prominent in these area</a:t>
            </a:r>
            <a:endParaRPr lang="en-IN" sz="2000" dirty="0">
              <a:latin typeface="+mj-lt"/>
            </a:endParaRPr>
          </a:p>
          <a:p>
            <a:endParaRPr lang="en-US" sz="2000" dirty="0">
              <a:latin typeface="+mj-lt"/>
            </a:endParaRPr>
          </a:p>
        </p:txBody>
      </p:sp>
      <p:pic>
        <p:nvPicPr>
          <p:cNvPr id="3" name="Picture 2">
            <a:extLst>
              <a:ext uri="{FF2B5EF4-FFF2-40B4-BE49-F238E27FC236}">
                <a16:creationId xmlns:a16="http://schemas.microsoft.com/office/drawing/2014/main" id="{EAD1B114-C86C-4C4E-BA84-D778D7227B7A}"/>
              </a:ext>
            </a:extLst>
          </p:cNvPr>
          <p:cNvPicPr>
            <a:picLocks noChangeAspect="1"/>
          </p:cNvPicPr>
          <p:nvPr/>
        </p:nvPicPr>
        <p:blipFill>
          <a:blip r:embed="rId3"/>
          <a:stretch>
            <a:fillRect/>
          </a:stretch>
        </p:blipFill>
        <p:spPr>
          <a:xfrm>
            <a:off x="10027678" y="2880326"/>
            <a:ext cx="1423453" cy="2225081"/>
          </a:xfrm>
          <a:prstGeom prst="rect">
            <a:avLst/>
          </a:prstGeom>
        </p:spPr>
      </p:pic>
    </p:spTree>
    <p:extLst>
      <p:ext uri="{BB962C8B-B14F-4D97-AF65-F5344CB8AC3E}">
        <p14:creationId xmlns:p14="http://schemas.microsoft.com/office/powerpoint/2010/main" val="3469631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C122-E1BA-466A-9A09-472ECE70F3BD}"/>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B5635C6C-C388-4DC4-9FFF-C35D20819875}"/>
              </a:ext>
            </a:extLst>
          </p:cNvPr>
          <p:cNvSpPr>
            <a:spLocks noGrp="1"/>
          </p:cNvSpPr>
          <p:nvPr>
            <p:ph idx="1"/>
          </p:nvPr>
        </p:nvSpPr>
        <p:spPr/>
        <p:txBody>
          <a:bodyPr>
            <a:normAutofit/>
          </a:bodyPr>
          <a:lstStyle/>
          <a:p>
            <a:r>
              <a:rPr lang="en-US" dirty="0"/>
              <a:t>Built useful models to analysis which location is best for new Chinese Restaurant .</a:t>
            </a:r>
          </a:p>
          <a:p>
            <a:r>
              <a:rPr lang="en-US" dirty="0"/>
              <a:t>Additional data should be considered to improve accuracy. </a:t>
            </a:r>
          </a:p>
          <a:p>
            <a:r>
              <a:rPr lang="en-US" dirty="0"/>
              <a:t>Ideas include: </a:t>
            </a:r>
          </a:p>
          <a:p>
            <a:pPr lvl="1"/>
            <a:r>
              <a:rPr lang="en-US" dirty="0"/>
              <a:t>Transportation data (accessibility, parking lot, traffic condition)</a:t>
            </a:r>
          </a:p>
          <a:p>
            <a:pPr lvl="1"/>
            <a:r>
              <a:rPr lang="en-US" dirty="0"/>
              <a:t>Population (Population distribution, food taste )</a:t>
            </a:r>
          </a:p>
        </p:txBody>
      </p:sp>
    </p:spTree>
    <p:extLst>
      <p:ext uri="{BB962C8B-B14F-4D97-AF65-F5344CB8AC3E}">
        <p14:creationId xmlns:p14="http://schemas.microsoft.com/office/powerpoint/2010/main" val="197453553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1036</TotalTime>
  <Words>805</Words>
  <Application>Microsoft Office PowerPoint</Application>
  <PresentationFormat>Widescreen</PresentationFormat>
  <Paragraphs>53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方正舒体</vt:lpstr>
      <vt:lpstr>Arial</vt:lpstr>
      <vt:lpstr>Garamond</vt:lpstr>
      <vt:lpstr>Times New Roman</vt:lpstr>
      <vt:lpstr>Wingdings</vt:lpstr>
      <vt:lpstr>Organic</vt:lpstr>
      <vt:lpstr>Chinese Restaurant in NYC</vt:lpstr>
      <vt:lpstr>Business Problem</vt:lpstr>
      <vt:lpstr>Methodology</vt:lpstr>
      <vt:lpstr>Methodology</vt:lpstr>
      <vt:lpstr>Methodology</vt:lpstr>
      <vt:lpstr>Methodology</vt:lpstr>
      <vt:lpstr>Methodology</vt:lpstr>
      <vt:lpstr>Methodology</vt:lpstr>
      <vt:lpstr>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Chinese Restaurant in NYC</dc:title>
  <dc:creator>peter</dc:creator>
  <cp:lastModifiedBy>peter</cp:lastModifiedBy>
  <cp:revision>25</cp:revision>
  <dcterms:created xsi:type="dcterms:W3CDTF">2020-03-21T22:08:27Z</dcterms:created>
  <dcterms:modified xsi:type="dcterms:W3CDTF">2020-03-23T01:19:01Z</dcterms:modified>
</cp:coreProperties>
</file>